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56" r:id="rId2"/>
    <p:sldId id="380" r:id="rId3"/>
    <p:sldId id="291" r:id="rId4"/>
    <p:sldId id="383" r:id="rId5"/>
    <p:sldId id="390" r:id="rId6"/>
    <p:sldId id="412" r:id="rId7"/>
    <p:sldId id="407" r:id="rId8"/>
    <p:sldId id="391" r:id="rId9"/>
    <p:sldId id="396" r:id="rId10"/>
    <p:sldId id="392" r:id="rId11"/>
    <p:sldId id="410" r:id="rId12"/>
    <p:sldId id="417" r:id="rId13"/>
  </p:sldIdLst>
  <p:sldSz cx="10688638" cy="7580313"/>
  <p:notesSz cx="6858000" cy="9144000"/>
  <p:defaultTextStyle>
    <a:defPPr>
      <a:defRPr lang="fr-FR"/>
    </a:defPPr>
    <a:lvl1pPr marL="0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940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879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5819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7758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9698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31637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3577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5516" algn="l" defTabSz="104387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388">
          <p15:clr>
            <a:srgbClr val="A4A3A4"/>
          </p15:clr>
        </p15:guide>
        <p15:guide id="4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3" autoAdjust="0"/>
    <p:restoredTop sz="94656"/>
  </p:normalViewPr>
  <p:slideViewPr>
    <p:cSldViewPr>
      <p:cViewPr varScale="1">
        <p:scale>
          <a:sx n="57" d="100"/>
          <a:sy n="57" d="100"/>
        </p:scale>
        <p:origin x="1248" y="28"/>
      </p:cViewPr>
      <p:guideLst>
        <p:guide orient="horz" pos="2160"/>
        <p:guide pos="2880"/>
        <p:guide orient="horz" pos="2388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0"/>
    </p:cViewPr>
  </p:sorterViewPr>
  <p:notesViewPr>
    <p:cSldViewPr>
      <p:cViewPr varScale="1">
        <p:scale>
          <a:sx n="86" d="100"/>
          <a:sy n="86" d="100"/>
        </p:scale>
        <p:origin x="39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146E0-97F9-5543-A6A9-3B3925394273}" type="datetimeFigureOut">
              <a:rPr lang="fr-FR" smtClean="0"/>
              <a:t>10/06/2021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17B3C-D228-334E-880A-5B454E4CB26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61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B8F90-3F67-4035-B8D2-569E8B7B3FC3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012825" y="685800"/>
            <a:ext cx="483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DAAB-4E97-42D0-B2F8-C4969AEC225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121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940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879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5819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7758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9698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31637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3577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5516" algn="l" defTabSz="1043879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48" y="2354811"/>
            <a:ext cx="9085342" cy="162485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296" y="4295511"/>
            <a:ext cx="7482047" cy="1937191"/>
          </a:xfrm>
        </p:spPr>
        <p:txBody>
          <a:bodyPr/>
          <a:lstStyle>
            <a:lvl1pPr marL="0" indent="0" algn="ctr">
              <a:buNone/>
              <a:defRPr/>
            </a:lvl1pPr>
            <a:lvl2pPr marL="521940" indent="0" algn="ctr">
              <a:buNone/>
              <a:defRPr/>
            </a:lvl2pPr>
            <a:lvl3pPr marL="1043879" indent="0" algn="ctr">
              <a:buNone/>
              <a:defRPr/>
            </a:lvl3pPr>
            <a:lvl4pPr marL="1565819" indent="0" algn="ctr">
              <a:buNone/>
              <a:defRPr/>
            </a:lvl4pPr>
            <a:lvl5pPr marL="2087758" indent="0" algn="ctr">
              <a:buNone/>
              <a:defRPr/>
            </a:lvl5pPr>
            <a:lvl6pPr marL="2609698" indent="0" algn="ctr">
              <a:buNone/>
              <a:defRPr/>
            </a:lvl6pPr>
            <a:lvl7pPr marL="3131637" indent="0" algn="ctr">
              <a:buNone/>
              <a:defRPr/>
            </a:lvl7pPr>
            <a:lvl8pPr marL="3653577" indent="0" algn="ctr">
              <a:buNone/>
              <a:defRPr/>
            </a:lvl8pPr>
            <a:lvl9pPr marL="41755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879537" y="7072381"/>
            <a:ext cx="771957" cy="526411"/>
          </a:xfrm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747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231161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177922" y="36850"/>
            <a:ext cx="2514427" cy="67345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30927" y="36850"/>
            <a:ext cx="7368852" cy="67345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320539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047881" y="7053902"/>
            <a:ext cx="771957" cy="526411"/>
          </a:xfrm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368479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329" y="4871054"/>
            <a:ext cx="9085342" cy="1505534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329" y="3212861"/>
            <a:ext cx="9085342" cy="1658193"/>
          </a:xfrm>
        </p:spPr>
        <p:txBody>
          <a:bodyPr anchor="b"/>
          <a:lstStyle>
            <a:lvl1pPr marL="0" indent="0">
              <a:buNone/>
              <a:defRPr sz="2300"/>
            </a:lvl1pPr>
            <a:lvl2pPr marL="521940" indent="0">
              <a:buNone/>
              <a:defRPr sz="2100"/>
            </a:lvl2pPr>
            <a:lvl3pPr marL="1043879" indent="0">
              <a:buNone/>
              <a:defRPr sz="1800"/>
            </a:lvl3pPr>
            <a:lvl4pPr marL="1565819" indent="0">
              <a:buNone/>
              <a:defRPr sz="1600"/>
            </a:lvl4pPr>
            <a:lvl5pPr marL="2087758" indent="0">
              <a:buNone/>
              <a:defRPr sz="1600"/>
            </a:lvl5pPr>
            <a:lvl6pPr marL="2609698" indent="0">
              <a:buNone/>
              <a:defRPr sz="1600"/>
            </a:lvl6pPr>
            <a:lvl7pPr marL="3131637" indent="0">
              <a:buNone/>
              <a:defRPr sz="1600"/>
            </a:lvl7pPr>
            <a:lvl8pPr marL="3653577" indent="0">
              <a:buNone/>
              <a:defRPr sz="1600"/>
            </a:lvl8pPr>
            <a:lvl9pPr marL="417551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117345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0927" y="924729"/>
            <a:ext cx="4672568" cy="584666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81639" y="924729"/>
            <a:ext cx="4672568" cy="5846667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1868165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2" y="303564"/>
            <a:ext cx="9619774" cy="126338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696798"/>
            <a:ext cx="4722671" cy="70714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940" indent="0">
              <a:buNone/>
              <a:defRPr sz="2300" b="1"/>
            </a:lvl2pPr>
            <a:lvl3pPr marL="1043879" indent="0">
              <a:buNone/>
              <a:defRPr sz="2100" b="1"/>
            </a:lvl3pPr>
            <a:lvl4pPr marL="1565819" indent="0">
              <a:buNone/>
              <a:defRPr sz="1800" b="1"/>
            </a:lvl4pPr>
            <a:lvl5pPr marL="2087758" indent="0">
              <a:buNone/>
              <a:defRPr sz="1800" b="1"/>
            </a:lvl5pPr>
            <a:lvl6pPr marL="2609698" indent="0">
              <a:buNone/>
              <a:defRPr sz="1800" b="1"/>
            </a:lvl6pPr>
            <a:lvl7pPr marL="3131637" indent="0">
              <a:buNone/>
              <a:defRPr sz="1800" b="1"/>
            </a:lvl7pPr>
            <a:lvl8pPr marL="3653577" indent="0">
              <a:buNone/>
              <a:defRPr sz="1800" b="1"/>
            </a:lvl8pPr>
            <a:lvl9pPr marL="417551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432" y="2403942"/>
            <a:ext cx="4722671" cy="436745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680" y="1696798"/>
            <a:ext cx="4724526" cy="707144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940" indent="0">
              <a:buNone/>
              <a:defRPr sz="2300" b="1"/>
            </a:lvl2pPr>
            <a:lvl3pPr marL="1043879" indent="0">
              <a:buNone/>
              <a:defRPr sz="2100" b="1"/>
            </a:lvl3pPr>
            <a:lvl4pPr marL="1565819" indent="0">
              <a:buNone/>
              <a:defRPr sz="1800" b="1"/>
            </a:lvl4pPr>
            <a:lvl5pPr marL="2087758" indent="0">
              <a:buNone/>
              <a:defRPr sz="1800" b="1"/>
            </a:lvl5pPr>
            <a:lvl6pPr marL="2609698" indent="0">
              <a:buNone/>
              <a:defRPr sz="1800" b="1"/>
            </a:lvl6pPr>
            <a:lvl7pPr marL="3131637" indent="0">
              <a:buNone/>
              <a:defRPr sz="1800" b="1"/>
            </a:lvl7pPr>
            <a:lvl8pPr marL="3653577" indent="0">
              <a:buNone/>
              <a:defRPr sz="1800" b="1"/>
            </a:lvl8pPr>
            <a:lvl9pPr marL="417551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680" y="2403942"/>
            <a:ext cx="4724526" cy="436745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47756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363058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261895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3" y="301809"/>
            <a:ext cx="3516488" cy="128444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960" y="301809"/>
            <a:ext cx="5975246" cy="6469587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433" y="1586251"/>
            <a:ext cx="3516488" cy="5185145"/>
          </a:xfrm>
        </p:spPr>
        <p:txBody>
          <a:bodyPr/>
          <a:lstStyle>
            <a:lvl1pPr marL="0" indent="0">
              <a:buNone/>
              <a:defRPr sz="1600"/>
            </a:lvl1pPr>
            <a:lvl2pPr marL="521940" indent="0">
              <a:buNone/>
              <a:defRPr sz="1400"/>
            </a:lvl2pPr>
            <a:lvl3pPr marL="1043879" indent="0">
              <a:buNone/>
              <a:defRPr sz="1100"/>
            </a:lvl3pPr>
            <a:lvl4pPr marL="1565819" indent="0">
              <a:buNone/>
              <a:defRPr sz="1000"/>
            </a:lvl4pPr>
            <a:lvl5pPr marL="2087758" indent="0">
              <a:buNone/>
              <a:defRPr sz="1000"/>
            </a:lvl5pPr>
            <a:lvl6pPr marL="2609698" indent="0">
              <a:buNone/>
              <a:defRPr sz="1000"/>
            </a:lvl6pPr>
            <a:lvl7pPr marL="3131637" indent="0">
              <a:buNone/>
              <a:defRPr sz="1000"/>
            </a:lvl7pPr>
            <a:lvl8pPr marL="3653577" indent="0">
              <a:buNone/>
              <a:defRPr sz="1000"/>
            </a:lvl8pPr>
            <a:lvl9pPr marL="417551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91903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048" y="5306219"/>
            <a:ext cx="6413183" cy="626429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048" y="677315"/>
            <a:ext cx="6413183" cy="4548188"/>
          </a:xfrm>
        </p:spPr>
        <p:txBody>
          <a:bodyPr/>
          <a:lstStyle>
            <a:lvl1pPr marL="0" indent="0">
              <a:buNone/>
              <a:defRPr sz="3700"/>
            </a:lvl1pPr>
            <a:lvl2pPr marL="521940" indent="0">
              <a:buNone/>
              <a:defRPr sz="3200"/>
            </a:lvl2pPr>
            <a:lvl3pPr marL="1043879" indent="0">
              <a:buNone/>
              <a:defRPr sz="2700"/>
            </a:lvl3pPr>
            <a:lvl4pPr marL="1565819" indent="0">
              <a:buNone/>
              <a:defRPr sz="2300"/>
            </a:lvl4pPr>
            <a:lvl5pPr marL="2087758" indent="0">
              <a:buNone/>
              <a:defRPr sz="2300"/>
            </a:lvl5pPr>
            <a:lvl6pPr marL="2609698" indent="0">
              <a:buNone/>
              <a:defRPr sz="2300"/>
            </a:lvl6pPr>
            <a:lvl7pPr marL="3131637" indent="0">
              <a:buNone/>
              <a:defRPr sz="2300"/>
            </a:lvl7pPr>
            <a:lvl8pPr marL="3653577" indent="0">
              <a:buNone/>
              <a:defRPr sz="2300"/>
            </a:lvl8pPr>
            <a:lvl9pPr marL="4175516" indent="0">
              <a:buNone/>
              <a:defRPr sz="2300"/>
            </a:lvl9pPr>
          </a:lstStyle>
          <a:p>
            <a:pPr lvl="0"/>
            <a:r>
              <a:rPr lang="en-US" noProof="0"/>
              <a:t>Click icon to add picture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048" y="5932648"/>
            <a:ext cx="6413183" cy="889633"/>
          </a:xfrm>
        </p:spPr>
        <p:txBody>
          <a:bodyPr/>
          <a:lstStyle>
            <a:lvl1pPr marL="0" indent="0">
              <a:buNone/>
              <a:defRPr sz="1600"/>
            </a:lvl1pPr>
            <a:lvl2pPr marL="521940" indent="0">
              <a:buNone/>
              <a:defRPr sz="1400"/>
            </a:lvl2pPr>
            <a:lvl3pPr marL="1043879" indent="0">
              <a:buNone/>
              <a:defRPr sz="1100"/>
            </a:lvl3pPr>
            <a:lvl4pPr marL="1565819" indent="0">
              <a:buNone/>
              <a:defRPr sz="1000"/>
            </a:lvl4pPr>
            <a:lvl5pPr marL="2087758" indent="0">
              <a:buNone/>
              <a:defRPr sz="1000"/>
            </a:lvl5pPr>
            <a:lvl6pPr marL="2609698" indent="0">
              <a:buNone/>
              <a:defRPr sz="1000"/>
            </a:lvl6pPr>
            <a:lvl7pPr marL="3131637" indent="0">
              <a:buNone/>
              <a:defRPr sz="1000"/>
            </a:lvl7pPr>
            <a:lvl8pPr marL="3653577" indent="0">
              <a:buNone/>
              <a:defRPr sz="1000"/>
            </a:lvl8pPr>
            <a:lvl9pPr marL="417551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fr-FR"/>
              <a:t>Mars 2021</a:t>
            </a:r>
          </a:p>
        </p:txBody>
      </p:sp>
    </p:spTree>
    <p:extLst>
      <p:ext uri="{BB962C8B-B14F-4D97-AF65-F5344CB8AC3E}">
        <p14:creationId xmlns:p14="http://schemas.microsoft.com/office/powerpoint/2010/main" val="192024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t-pied pag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871" y="6611717"/>
            <a:ext cx="9384104" cy="96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ilet-ente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09"/>
            <a:ext cx="10688638" cy="130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3" y="6815264"/>
            <a:ext cx="1347214" cy="6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887008" y="36849"/>
            <a:ext cx="9805341" cy="68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388" tIns="52194" rIns="104388" bIns="521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2356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82936" y="7053902"/>
            <a:ext cx="771957" cy="52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388" tIns="52194" rIns="104388" bIns="5219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2100" b="1" smtClean="0">
                <a:solidFill>
                  <a:srgbClr val="CC0000"/>
                </a:solidFill>
              </a:defRPr>
            </a:lvl1pPr>
          </a:lstStyle>
          <a:p>
            <a:fld id="{B92C3059-3577-4E55-B441-D49776C0E186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0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0926" y="924729"/>
            <a:ext cx="9523280" cy="58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388" tIns="52194" rIns="104388" bIns="521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les styles du texte du masque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71545" y="7090752"/>
            <a:ext cx="8250292" cy="37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388" tIns="52194" rIns="104388" bIns="5219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mtClean="0"/>
            </a:lvl1pPr>
          </a:lstStyle>
          <a:p>
            <a:pPr algn="r"/>
            <a:r>
              <a:rPr lang="fr-FR" dirty="0"/>
              <a:t>Mars 2021</a:t>
            </a:r>
          </a:p>
        </p:txBody>
      </p:sp>
      <p:pic>
        <p:nvPicPr>
          <p:cNvPr id="10" name="Картина 24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1551" y="7096016"/>
            <a:ext cx="765231" cy="48429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F7EF1AE-1830-7142-87F7-32FE8159B03E}"/>
              </a:ext>
            </a:extLst>
          </p:cNvPr>
          <p:cNvGrpSpPr/>
          <p:nvPr userDrawn="1"/>
        </p:nvGrpSpPr>
        <p:grpSpPr>
          <a:xfrm>
            <a:off x="1383879" y="6804807"/>
            <a:ext cx="3960440" cy="729764"/>
            <a:chOff x="1671911" y="5713930"/>
            <a:chExt cx="5114065" cy="87936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8AED75-E24D-494A-BA28-A36988EB328C}"/>
                </a:ext>
              </a:extLst>
            </p:cNvPr>
            <p:cNvSpPr/>
            <p:nvPr userDrawn="1"/>
          </p:nvSpPr>
          <p:spPr bwMode="auto">
            <a:xfrm>
              <a:off x="1671911" y="5806380"/>
              <a:ext cx="4968552" cy="759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fr-FR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</a:endParaRPr>
            </a:p>
          </p:txBody>
        </p:sp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905DB2D-5C9C-9C4D-B16B-1C9F3DEB38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408" y="5713930"/>
              <a:ext cx="5112568" cy="879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915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5pPr>
      <a:lvl6pPr marL="521940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6pPr>
      <a:lvl7pPr marL="1043879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7pPr>
      <a:lvl8pPr marL="1565819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8pPr>
      <a:lvl9pPr marL="2087758"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CC0000"/>
          </a:solidFill>
          <a:latin typeface="Century Gothic" pitchFamily="34" charset="0"/>
        </a:defRPr>
      </a:lvl9pPr>
    </p:titleStyle>
    <p:bodyStyle>
      <a:lvl1pPr marL="391455" indent="-391455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48152" indent="-326212" algn="l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304849" indent="-26097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826788" indent="-26097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2348728" indent="-26097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870667" indent="-260970" algn="l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392607" indent="-260970" algn="l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914546" indent="-260970" algn="l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436486" indent="-260970" algn="l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940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879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5819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7758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9698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31637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3577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5516" algn="l" defTabSz="104387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hyperlink" Target="http://www.m.emsc.e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B5C5-4BFC-42C5-AA7C-195EE36C41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648" y="1084022"/>
            <a:ext cx="9508811" cy="273645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b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Citizen </a:t>
            </a:r>
            <a:r>
              <a:rPr lang="fr-F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Seismology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fr-F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its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Contribution to </a:t>
            </a:r>
            <a:r>
              <a:rPr lang="fr-F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Seismic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b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fr-F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  <a:r>
              <a:rPr lang="fr-F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1D8D6-FA80-449D-BBAE-271B773C6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4070" y="4559100"/>
            <a:ext cx="8080498" cy="1937191"/>
          </a:xfrm>
        </p:spPr>
        <p:txBody>
          <a:bodyPr/>
          <a:lstStyle/>
          <a:p>
            <a:r>
              <a:rPr lang="fr-FR" sz="2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R. Bossu and the EMSC Team </a:t>
            </a:r>
            <a:endParaRPr lang="en-US" baseline="30000" dirty="0"/>
          </a:p>
          <a:p>
            <a:pPr algn="l"/>
            <a:endParaRPr lang="en-US" sz="2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European-Mediterranean Seismological Centre</a:t>
            </a:r>
          </a:p>
          <a:p>
            <a:pPr algn="l"/>
            <a:endParaRPr lang="en-US" sz="2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en-US" sz="2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LastQuake</a:t>
            </a:r>
            <a:r>
              <a:rPr lang="en-US" sz="2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l"/>
            <a:endParaRPr lang="fr-FR" sz="1800" dirty="0"/>
          </a:p>
          <a:p>
            <a:pPr algn="r"/>
            <a:endParaRPr lang="fr-FR" sz="1800" dirty="0"/>
          </a:p>
          <a:p>
            <a:pPr algn="r"/>
            <a:endParaRPr lang="fr-FR" sz="1800" dirty="0"/>
          </a:p>
          <a:p>
            <a:pPr algn="r"/>
            <a:endParaRPr lang="fr-FR" sz="1800" dirty="0"/>
          </a:p>
          <a:p>
            <a:pPr algn="r"/>
            <a:endParaRPr lang="fr-FR" sz="1800" dirty="0"/>
          </a:p>
          <a:p>
            <a:pPr algn="r"/>
            <a:r>
              <a:rPr lang="fr-FR" sz="1800" dirty="0"/>
              <a:t>	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1</a:t>
            </a:fld>
            <a:endParaRPr lang="fr-FR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3" t="54210" r="48671" b="39288"/>
          <a:stretch>
            <a:fillRect/>
          </a:stretch>
        </p:blipFill>
        <p:spPr bwMode="auto">
          <a:xfrm>
            <a:off x="4425774" y="6181706"/>
            <a:ext cx="1345357" cy="44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 t="54210" r="37662" b="39288"/>
          <a:stretch>
            <a:fillRect/>
          </a:stretch>
        </p:blipFill>
        <p:spPr bwMode="auto">
          <a:xfrm>
            <a:off x="6025359" y="6160650"/>
            <a:ext cx="1345357" cy="44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096" y="6160650"/>
            <a:ext cx="751545" cy="49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l="19531" t="26729" r="20590" b="24510"/>
          <a:stretch/>
        </p:blipFill>
        <p:spPr>
          <a:xfrm>
            <a:off x="7725632" y="6160633"/>
            <a:ext cx="589203" cy="45370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70100" y="269055"/>
            <a:ext cx="210815" cy="751738"/>
          </a:xfrm>
          <a:prstGeom prst="rect">
            <a:avLst/>
          </a:prstGeom>
          <a:noFill/>
        </p:spPr>
        <p:txBody>
          <a:bodyPr wrap="none" lIns="104388" tIns="52194" rIns="104388" bIns="52194" rtlCol="0">
            <a:spAutoFit/>
          </a:bodyPr>
          <a:lstStyle/>
          <a:p>
            <a:endParaRPr lang="fr-FR" dirty="0"/>
          </a:p>
          <a:p>
            <a:endParaRPr lang="en-GB" dirty="0"/>
          </a:p>
        </p:txBody>
      </p:sp>
      <p:sp>
        <p:nvSpPr>
          <p:cNvPr id="12" name="Espace réservé du pied de page 4">
            <a:extLst>
              <a:ext uri="{FF2B5EF4-FFF2-40B4-BE49-F238E27FC236}">
                <a16:creationId xmlns:a16="http://schemas.microsoft.com/office/drawing/2014/main" id="{EDAAFD31-CD8B-AA45-BCF6-68B92F0C4B33}"/>
              </a:ext>
            </a:extLst>
          </p:cNvPr>
          <p:cNvSpPr txBox="1">
            <a:spLocks/>
          </p:cNvSpPr>
          <p:nvPr/>
        </p:nvSpPr>
        <p:spPr>
          <a:xfrm>
            <a:off x="1471545" y="7090752"/>
            <a:ext cx="7913023" cy="375506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940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879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5819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7758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9698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31637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3577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5516" algn="l" defTabSz="1043879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dirty="0"/>
              <a:t>Mars 2021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8"/>
    </mc:Choice>
    <mc:Fallback xmlns="">
      <p:transition spd="slow" advTm="19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Virtual Survey (colla.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Univ</a:t>
            </a:r>
            <a:r>
              <a:rPr lang="fr-FR" dirty="0"/>
              <a:t>. Newcastle)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10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71545" y="7090752"/>
            <a:ext cx="7977230" cy="375506"/>
          </a:xfrm>
        </p:spPr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6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47" y="729983"/>
            <a:ext cx="8986351" cy="615651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67"/>
    </mc:Choice>
    <mc:Fallback xmlns="">
      <p:transition spd="slow" advTm="36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Landslides</a:t>
            </a:r>
            <a:r>
              <a:rPr lang="fr-FR" dirty="0"/>
              <a:t> </a:t>
            </a:r>
            <a:r>
              <a:rPr lang="fr-FR" dirty="0" err="1"/>
              <a:t>detection</a:t>
            </a:r>
            <a:r>
              <a:rPr lang="fr-FR" dirty="0"/>
              <a:t> (coll. QCRI)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30927" y="924729"/>
            <a:ext cx="4925436" cy="5846667"/>
          </a:xfrm>
        </p:spPr>
        <p:txBody>
          <a:bodyPr/>
          <a:lstStyle/>
          <a:p>
            <a:r>
              <a:rPr lang="fr-FR" dirty="0" err="1"/>
              <a:t>Harvesting</a:t>
            </a:r>
            <a:r>
              <a:rPr lang="fr-FR" dirty="0"/>
              <a:t> Tweets </a:t>
            </a:r>
            <a:r>
              <a:rPr lang="fr-FR" dirty="0" err="1"/>
              <a:t>through</a:t>
            </a:r>
            <a:r>
              <a:rPr lang="fr-FR" dirty="0"/>
              <a:t> keywords</a:t>
            </a:r>
          </a:p>
          <a:p>
            <a:endParaRPr lang="fr-FR" dirty="0"/>
          </a:p>
          <a:p>
            <a:r>
              <a:rPr lang="fr-FR" dirty="0"/>
              <a:t>AI for </a:t>
            </a:r>
            <a:r>
              <a:rPr lang="fr-FR" dirty="0" err="1"/>
              <a:t>picture</a:t>
            </a:r>
            <a:r>
              <a:rPr lang="fr-FR" dirty="0"/>
              <a:t> identification </a:t>
            </a:r>
          </a:p>
          <a:p>
            <a:endParaRPr lang="fr-FR" dirty="0"/>
          </a:p>
          <a:p>
            <a:r>
              <a:rPr lang="fr-FR" dirty="0"/>
              <a:t>480k </a:t>
            </a:r>
            <a:r>
              <a:rPr lang="fr-FR" dirty="0" err="1"/>
              <a:t>collected</a:t>
            </a:r>
            <a:r>
              <a:rPr lang="fr-FR" dirty="0"/>
              <a:t> pics, 97k </a:t>
            </a:r>
            <a:r>
              <a:rPr lang="fr-FR" dirty="0" err="1"/>
              <a:t>manually</a:t>
            </a:r>
            <a:r>
              <a:rPr lang="fr-FR" dirty="0"/>
              <a:t> </a:t>
            </a:r>
            <a:r>
              <a:rPr lang="fr-FR" dirty="0" err="1"/>
              <a:t>checked</a:t>
            </a:r>
            <a:r>
              <a:rPr lang="fr-FR" dirty="0"/>
              <a:t> &amp; </a:t>
            </a:r>
          </a:p>
          <a:p>
            <a:pPr marL="0" indent="0">
              <a:buNone/>
            </a:pPr>
            <a:r>
              <a:rPr lang="fr-FR" dirty="0"/>
              <a:t>    </a:t>
            </a:r>
            <a:r>
              <a:rPr lang="en-US" dirty="0"/>
              <a:t>3.7k validated (&lt;1%)!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10" name="Picture 2" descr="C:\Users\jr304128\Documents\CSEM\RISE\Mexico7.5-2020-06-23\1275562078556872704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565" y="2998068"/>
            <a:ext cx="2996068" cy="1864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r304128\Documents\CSEM\RISE\Mexico7.5-2020-06-23\1275537885425397760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583" y="4900271"/>
            <a:ext cx="2840328" cy="21302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jr304128\Documents\CSEM\RISE\Mexico7.5-2020-06-23\1275537885425397760_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33" y="909836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 bwMode="auto">
          <a:xfrm rot="16200000">
            <a:off x="1343664" y="1068782"/>
            <a:ext cx="10515600" cy="98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4388" tIns="52194" rIns="104388" bIns="52194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5pPr>
            <a:lvl6pPr marL="521940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6pPr>
            <a:lvl7pPr marL="1043879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7pPr>
            <a:lvl8pPr marL="1565819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8pPr>
            <a:lvl9pPr marL="2087758" algn="l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CC0000"/>
                </a:solidFill>
                <a:latin typeface="Century Gothic" pitchFamily="34" charset="0"/>
              </a:defRPr>
            </a:lvl9pPr>
          </a:lstStyle>
          <a:p>
            <a:pPr defTabSz="914400"/>
            <a:r>
              <a:rPr lang="es-ES" sz="2000" b="1" kern="0" dirty="0">
                <a:solidFill>
                  <a:schemeClr val="tx2"/>
                </a:solidFill>
              </a:rPr>
              <a:t>M 7.4 - OAXACA, MEXICO - 2020-06-23 15:29:04</a:t>
            </a:r>
          </a:p>
          <a:p>
            <a:pPr defTabSz="914400"/>
            <a:endParaRPr lang="es-ES" sz="2000" b="1" kern="0" dirty="0">
              <a:solidFill>
                <a:schemeClr val="tx2"/>
              </a:solidFill>
            </a:endParaRPr>
          </a:p>
          <a:p>
            <a:pPr defTabSz="914400"/>
            <a:r>
              <a:rPr lang="es-ES" sz="2000" b="1" kern="0" dirty="0">
                <a:solidFill>
                  <a:schemeClr val="tx2"/>
                </a:solidFill>
              </a:rPr>
              <a:t>5h45 </a:t>
            </a:r>
            <a:r>
              <a:rPr lang="es-ES" sz="2000" b="1" kern="0" dirty="0" err="1">
                <a:solidFill>
                  <a:schemeClr val="tx2"/>
                </a:solidFill>
              </a:rPr>
              <a:t>after</a:t>
            </a:r>
            <a:r>
              <a:rPr lang="es-ES" sz="2000" b="1" kern="0" dirty="0">
                <a:solidFill>
                  <a:schemeClr val="tx2"/>
                </a:solidFill>
              </a:rPr>
              <a:t>  </a:t>
            </a:r>
            <a:r>
              <a:rPr lang="es-ES" sz="2000" b="1" kern="0" dirty="0" err="1">
                <a:solidFill>
                  <a:schemeClr val="tx2"/>
                </a:solidFill>
              </a:rPr>
              <a:t>the</a:t>
            </a:r>
            <a:r>
              <a:rPr lang="es-ES" sz="2000" b="1" kern="0" dirty="0">
                <a:solidFill>
                  <a:schemeClr val="tx2"/>
                </a:solidFill>
              </a:rPr>
              <a:t> </a:t>
            </a:r>
            <a:r>
              <a:rPr lang="es-ES" sz="2000" b="1" kern="0" dirty="0" err="1">
                <a:solidFill>
                  <a:schemeClr val="tx2"/>
                </a:solidFill>
              </a:rPr>
              <a:t>earthquake</a:t>
            </a:r>
            <a:endParaRPr lang="en-US" sz="2000" b="1" kern="0" dirty="0">
              <a:solidFill>
                <a:schemeClr val="tx2"/>
              </a:solidFill>
            </a:endParaRP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7"/>
    </mc:Choice>
    <mc:Fallback xmlns="">
      <p:transition spd="slow" advTm="4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1C353-7F7D-4943-9F6D-7892B873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Concluding</a:t>
            </a:r>
            <a:r>
              <a:rPr lang="fr-FR" dirty="0"/>
              <a:t> </a:t>
            </a:r>
            <a:r>
              <a:rPr lang="fr-FR" dirty="0" err="1"/>
              <a:t>remarks</a:t>
            </a:r>
            <a:r>
              <a:rPr lang="fr-FR" dirty="0"/>
              <a:t> </a:t>
            </a:r>
            <a:r>
              <a:rPr lang="fr-FR" dirty="0" err="1"/>
              <a:t>Year</a:t>
            </a:r>
            <a:r>
              <a:rPr lang="fr-FR" dirty="0"/>
              <a:t>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913751-43EC-6C41-B816-AC58E21BD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Very</a:t>
            </a:r>
            <a:r>
              <a:rPr lang="fr-FR" dirty="0"/>
              <a:t> productive </a:t>
            </a:r>
            <a:r>
              <a:rPr lang="fr-FR" dirty="0" err="1"/>
              <a:t>year</a:t>
            </a:r>
            <a:r>
              <a:rPr lang="fr-FR" dirty="0"/>
              <a:t> 1</a:t>
            </a:r>
          </a:p>
          <a:p>
            <a:endParaRPr lang="fr-FR" sz="2000" dirty="0"/>
          </a:p>
          <a:p>
            <a:r>
              <a:rPr lang="fr-FR" dirty="0" err="1"/>
              <a:t>Increased</a:t>
            </a:r>
            <a:r>
              <a:rPr lang="fr-FR" dirty="0"/>
              <a:t> user base and new </a:t>
            </a:r>
            <a:r>
              <a:rPr lang="fr-FR" dirty="0" err="1"/>
              <a:t>scientific</a:t>
            </a:r>
            <a:r>
              <a:rPr lang="fr-FR" dirty="0"/>
              <a:t> collaborations </a:t>
            </a:r>
          </a:p>
          <a:p>
            <a:endParaRPr lang="fr-FR" sz="2000" dirty="0"/>
          </a:p>
          <a:p>
            <a:r>
              <a:rPr lang="fr-FR" dirty="0"/>
              <a:t>A high </a:t>
            </a:r>
            <a:r>
              <a:rPr lang="fr-FR" dirty="0" err="1"/>
              <a:t>visibility</a:t>
            </a:r>
            <a:r>
              <a:rPr lang="fr-FR" dirty="0"/>
              <a:t> collaboration (Facebook, Twitter, </a:t>
            </a:r>
            <a:r>
              <a:rPr lang="fr-FR" dirty="0" err="1"/>
              <a:t>scientific</a:t>
            </a:r>
            <a:r>
              <a:rPr lang="fr-FR" dirty="0"/>
              <a:t> articles, TV, web and </a:t>
            </a:r>
            <a:r>
              <a:rPr lang="fr-FR" dirty="0" err="1"/>
              <a:t>newspaper</a:t>
            </a:r>
            <a:r>
              <a:rPr lang="fr-FR" dirty="0"/>
              <a:t> interviews…)</a:t>
            </a:r>
          </a:p>
          <a:p>
            <a:endParaRPr lang="fr-FR" sz="2000" dirty="0"/>
          </a:p>
          <a:p>
            <a:r>
              <a:rPr lang="fr-FR" dirty="0"/>
              <a:t>A </a:t>
            </a:r>
            <a:r>
              <a:rPr lang="fr-FR" dirty="0" err="1"/>
              <a:t>big</a:t>
            </a:r>
            <a:r>
              <a:rPr lang="fr-FR" dirty="0"/>
              <a:t> THANK YOU to the SCOR </a:t>
            </a:r>
            <a:r>
              <a:rPr lang="fr-FR" dirty="0" err="1"/>
              <a:t>Foundation</a:t>
            </a:r>
            <a:r>
              <a:rPr lang="fr-FR" dirty="0"/>
              <a:t> for an essential support! 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DE2FE2-DE09-F14F-9077-30D298E5A9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12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44FDCE-218B-B142-9BA0-80A3DCA12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						Mars 2021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6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2"/>
    </mc:Choice>
    <mc:Fallback xmlns="">
      <p:transition spd="slow" advTm="27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Objectives </a:t>
            </a:r>
            <a:r>
              <a:rPr lang="fr-FR" dirty="0" err="1"/>
              <a:t>with</a:t>
            </a:r>
            <a:r>
              <a:rPr lang="fr-FR" dirty="0"/>
              <a:t> Fondation SCOR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Improve</a:t>
            </a:r>
            <a:r>
              <a:rPr lang="fr-FR" dirty="0"/>
              <a:t> public info &amp; service </a:t>
            </a:r>
            <a:r>
              <a:rPr lang="fr-FR" dirty="0" err="1"/>
              <a:t>reliability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IT infrastructure</a:t>
            </a:r>
          </a:p>
          <a:p>
            <a:pPr lvl="1"/>
            <a:r>
              <a:rPr lang="fr-FR" dirty="0" err="1"/>
              <a:t>Rapidity</a:t>
            </a:r>
            <a:r>
              <a:rPr lang="fr-FR" dirty="0"/>
              <a:t> &amp; </a:t>
            </a:r>
            <a:r>
              <a:rPr lang="fr-FR" dirty="0" err="1"/>
              <a:t>accuracy</a:t>
            </a:r>
            <a:r>
              <a:rPr lang="fr-FR" dirty="0"/>
              <a:t> of </a:t>
            </a:r>
            <a:r>
              <a:rPr lang="fr-FR" dirty="0" err="1"/>
              <a:t>earthquake</a:t>
            </a:r>
            <a:r>
              <a:rPr lang="fr-FR" dirty="0"/>
              <a:t> information</a:t>
            </a:r>
          </a:p>
          <a:p>
            <a:pPr marL="521940" lvl="1" indent="0">
              <a:buNone/>
            </a:pPr>
            <a:endParaRPr lang="fr-FR" dirty="0"/>
          </a:p>
          <a:p>
            <a:r>
              <a:rPr lang="fr-FR" dirty="0" err="1"/>
              <a:t>Widen</a:t>
            </a:r>
            <a:r>
              <a:rPr lang="fr-FR" dirty="0"/>
              <a:t> audiences</a:t>
            </a:r>
          </a:p>
          <a:p>
            <a:pPr lvl="1"/>
            <a:r>
              <a:rPr lang="fr-FR" dirty="0"/>
              <a:t>Public: </a:t>
            </a:r>
            <a:r>
              <a:rPr lang="fr-FR" dirty="0" err="1"/>
              <a:t>Geographically</a:t>
            </a:r>
            <a:r>
              <a:rPr lang="fr-FR" dirty="0"/>
              <a:t> </a:t>
            </a:r>
          </a:p>
          <a:p>
            <a:pPr lvl="1"/>
            <a:r>
              <a:rPr lang="fr-FR" dirty="0" err="1"/>
              <a:t>Scientists</a:t>
            </a:r>
            <a:r>
              <a:rPr lang="fr-FR" dirty="0"/>
              <a:t>: new collaborations</a:t>
            </a:r>
          </a:p>
          <a:p>
            <a:pPr lvl="1"/>
            <a:endParaRPr lang="fr-FR" dirty="0"/>
          </a:p>
          <a:p>
            <a:r>
              <a:rPr lang="fr-FR" dirty="0" err="1"/>
              <a:t>Contribute</a:t>
            </a:r>
            <a:r>
              <a:rPr lang="fr-FR" dirty="0"/>
              <a:t> to </a:t>
            </a:r>
            <a:r>
              <a:rPr lang="fr-FR" dirty="0" err="1"/>
              <a:t>risk</a:t>
            </a:r>
            <a:r>
              <a:rPr lang="fr-FR" dirty="0"/>
              <a:t> </a:t>
            </a:r>
            <a:r>
              <a:rPr lang="fr-FR" dirty="0" err="1"/>
              <a:t>reduction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Rapid impact </a:t>
            </a:r>
            <a:r>
              <a:rPr lang="fr-FR" dirty="0" err="1"/>
              <a:t>assessment</a:t>
            </a:r>
            <a:r>
              <a:rPr lang="fr-FR" dirty="0"/>
              <a:t> (for efficient </a:t>
            </a:r>
            <a:r>
              <a:rPr lang="fr-FR" dirty="0" err="1"/>
              <a:t>response</a:t>
            </a:r>
            <a:r>
              <a:rPr lang="fr-FR" dirty="0"/>
              <a:t>)</a:t>
            </a:r>
          </a:p>
          <a:p>
            <a:pPr lvl="1"/>
            <a:r>
              <a:rPr lang="fr-FR" dirty="0" err="1"/>
              <a:t>Improving</a:t>
            </a:r>
            <a:r>
              <a:rPr lang="fr-FR" dirty="0"/>
              <a:t> </a:t>
            </a:r>
            <a:r>
              <a:rPr lang="fr-FR" dirty="0" err="1"/>
              <a:t>preparation</a:t>
            </a:r>
            <a:r>
              <a:rPr lang="fr-FR" dirty="0"/>
              <a:t> and </a:t>
            </a:r>
            <a:r>
              <a:rPr lang="fr-FR" dirty="0" err="1"/>
              <a:t>awareness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the public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71545" y="7090752"/>
            <a:ext cx="8121246" cy="375506"/>
          </a:xfrm>
        </p:spPr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36"/>
    </mc:Choice>
    <mc:Fallback xmlns="">
      <p:transition spd="slow" advTm="40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LastQuake</a:t>
            </a:r>
            <a:r>
              <a:rPr lang="en-US" dirty="0"/>
              <a:t> App: FELT EQ only!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3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71545" y="7090752"/>
            <a:ext cx="8121246" cy="375506"/>
          </a:xfrm>
        </p:spPr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6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851" y="526411"/>
            <a:ext cx="3805972" cy="509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435" y="938782"/>
            <a:ext cx="2347418" cy="4172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grpSp>
        <p:nvGrpSpPr>
          <p:cNvPr id="8" name="Groupe 7"/>
          <p:cNvGrpSpPr>
            <a:grpSpLocks/>
          </p:cNvGrpSpPr>
          <p:nvPr/>
        </p:nvGrpSpPr>
        <p:grpSpPr bwMode="auto">
          <a:xfrm>
            <a:off x="7783850" y="968612"/>
            <a:ext cx="2863293" cy="5499236"/>
            <a:chOff x="6608763" y="892175"/>
            <a:chExt cx="2665412" cy="541655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892175"/>
              <a:ext cx="2665412" cy="541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1141" y="2655060"/>
              <a:ext cx="2214555" cy="2213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" name="Espace réservé du contenu 3"/>
          <p:cNvSpPr txBox="1">
            <a:spLocks/>
          </p:cNvSpPr>
          <p:nvPr/>
        </p:nvSpPr>
        <p:spPr>
          <a:xfrm>
            <a:off x="402680" y="5230316"/>
            <a:ext cx="8248842" cy="1544138"/>
          </a:xfrm>
          <a:prstGeom prst="rect">
            <a:avLst/>
          </a:prstGeom>
        </p:spPr>
        <p:txBody>
          <a:bodyPr lIns="104388" tIns="52194" rIns="104388" bIns="52194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altLang="fr-FR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Questionnaires replaced by cartoons </a:t>
            </a:r>
          </a:p>
          <a:p>
            <a:pPr>
              <a:defRPr/>
            </a:pPr>
            <a:r>
              <a:rPr lang="en-GB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Best way to collect </a:t>
            </a:r>
            <a:r>
              <a:rPr lang="en-GB" sz="2000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geolocated</a:t>
            </a:r>
            <a:r>
              <a:rPr lang="en-GB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pics &amp; videos</a:t>
            </a:r>
          </a:p>
          <a:p>
            <a:pPr>
              <a:defRPr/>
            </a:pPr>
            <a:r>
              <a:rPr lang="en-GB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Comments shared on Facebook, Twitter</a:t>
            </a:r>
          </a:p>
          <a:p>
            <a:pPr>
              <a:defRPr/>
            </a:pPr>
            <a:r>
              <a:rPr lang="en-GB" sz="2000" ker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1M+ users worldwide, 40 </a:t>
            </a:r>
            <a:r>
              <a:rPr lang="en-GB" sz="20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languages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2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31"/>
    </mc:Choice>
    <mc:Fallback xmlns="">
      <p:transition spd="slow" advTm="47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M6.4 </a:t>
            </a:r>
            <a:r>
              <a:rPr lang="fr-FR" sz="3200" dirty="0" err="1"/>
              <a:t>Petrinja</a:t>
            </a:r>
            <a:r>
              <a:rPr lang="fr-FR" sz="3200" dirty="0"/>
              <a:t>, </a:t>
            </a:r>
            <a:r>
              <a:rPr lang="fr-FR" sz="3200" dirty="0" err="1"/>
              <a:t>Croatia</a:t>
            </a:r>
            <a:r>
              <a:rPr lang="fr-FR" sz="3200" dirty="0"/>
              <a:t> </a:t>
            </a:r>
            <a:r>
              <a:rPr lang="fr-FR" sz="3200" dirty="0" err="1"/>
              <a:t>earthquake</a:t>
            </a:r>
            <a:r>
              <a:rPr lang="fr-FR" sz="3200" dirty="0"/>
              <a:t>, </a:t>
            </a:r>
            <a:r>
              <a:rPr lang="fr-FR" sz="3200" dirty="0" err="1"/>
              <a:t>Dec</a:t>
            </a:r>
            <a:r>
              <a:rPr lang="fr-FR" sz="3200" dirty="0"/>
              <a:t> 20 2020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16 013 </a:t>
            </a:r>
            <a:r>
              <a:rPr lang="fr-FR" dirty="0" err="1"/>
              <a:t>felt</a:t>
            </a:r>
            <a:r>
              <a:rPr lang="fr-FR" dirty="0"/>
              <a:t> reports</a:t>
            </a:r>
          </a:p>
          <a:p>
            <a:r>
              <a:rPr lang="fr-FR" dirty="0"/>
              <a:t>169 </a:t>
            </a:r>
            <a:r>
              <a:rPr lang="fr-FR" dirty="0" err="1"/>
              <a:t>geo-located</a:t>
            </a:r>
            <a:r>
              <a:rPr lang="fr-FR" dirty="0"/>
              <a:t> pics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New </a:t>
            </a:r>
            <a:r>
              <a:rPr lang="fr-FR" dirty="0" err="1"/>
              <a:t>website</a:t>
            </a:r>
            <a:r>
              <a:rPr lang="fr-FR" dirty="0"/>
              <a:t>:</a:t>
            </a:r>
          </a:p>
          <a:p>
            <a:pPr marL="0" indent="0" algn="ctr">
              <a:buNone/>
            </a:pPr>
            <a:r>
              <a:rPr lang="fr-FR" dirty="0">
                <a:hlinkClick r:id="rId4"/>
              </a:rPr>
              <a:t>www.m.emsc.eu</a:t>
            </a:r>
            <a:r>
              <a:rPr lang="fr-FR" dirty="0"/>
              <a:t> 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3"/>
          <a:stretch/>
        </p:blipFill>
        <p:spPr>
          <a:xfrm>
            <a:off x="5481638" y="1413892"/>
            <a:ext cx="4672012" cy="5206851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38"/>
    </mc:Choice>
    <mc:Fallback xmlns="">
      <p:transition spd="slow" advTm="36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Impact of New </a:t>
            </a:r>
            <a:r>
              <a:rPr lang="fr-FR" dirty="0" err="1"/>
              <a:t>Website</a:t>
            </a:r>
            <a:r>
              <a:rPr lang="fr-FR" dirty="0"/>
              <a:t> (</a:t>
            </a:r>
            <a:r>
              <a:rPr lang="fr-FR" dirty="0" err="1"/>
              <a:t>Year</a:t>
            </a:r>
            <a:r>
              <a:rPr lang="fr-FR" dirty="0"/>
              <a:t> 1: 762k)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C8B7823-69B3-314C-A1FF-4CFD1A147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726" y="981844"/>
            <a:ext cx="10672911" cy="5850838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71545" y="7090752"/>
            <a:ext cx="7977230" cy="375506"/>
          </a:xfrm>
        </p:spPr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42"/>
    </mc:Choice>
    <mc:Fallback xmlns="">
      <p:transition spd="slow" advTm="4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@</a:t>
            </a:r>
            <a:r>
              <a:rPr lang="fr-FR" dirty="0" err="1"/>
              <a:t>LastQuake</a:t>
            </a:r>
            <a:r>
              <a:rPr lang="fr-FR" dirty="0"/>
              <a:t> Twitter bot &amp; Direct </a:t>
            </a:r>
            <a:r>
              <a:rPr lang="fr-FR" dirty="0" err="1"/>
              <a:t>answers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30713" t="20207" r="38182" b="3537"/>
          <a:stretch/>
        </p:blipFill>
        <p:spPr>
          <a:xfrm>
            <a:off x="0" y="759787"/>
            <a:ext cx="3929456" cy="602061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/>
          <a:srcRect l="30712" t="17079" r="37788" b="10549"/>
          <a:stretch/>
        </p:blipFill>
        <p:spPr>
          <a:xfrm>
            <a:off x="5704360" y="711935"/>
            <a:ext cx="4435924" cy="6369812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54"/>
    </mc:Choice>
    <mc:Fallback xmlns="">
      <p:transition spd="slow" advTm="34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1D56B4-BE4A-1D49-95E8-47550760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Fighting</a:t>
            </a:r>
            <a:r>
              <a:rPr lang="fr-FR" sz="3200" dirty="0"/>
              <a:t> </a:t>
            </a:r>
            <a:r>
              <a:rPr lang="fr-FR" sz="3200" dirty="0" err="1"/>
              <a:t>misinformation</a:t>
            </a:r>
            <a:r>
              <a:rPr lang="fr-FR" sz="3200" dirty="0"/>
              <a:t> &amp; </a:t>
            </a:r>
            <a:r>
              <a:rPr lang="fr-FR" sz="3200" dirty="0" err="1"/>
              <a:t>earthquake</a:t>
            </a:r>
            <a:r>
              <a:rPr lang="fr-FR" sz="3200" dirty="0"/>
              <a:t> </a:t>
            </a:r>
            <a:r>
              <a:rPr lang="fr-FR" sz="3200" dirty="0" err="1"/>
              <a:t>prediction</a:t>
            </a:r>
            <a:endParaRPr lang="fr-FR" sz="3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68C3FD-D5D9-D744-8869-48FA977854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016E95-48D4-7440-8910-D21CA5D0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71545" y="7090752"/>
            <a:ext cx="7905222" cy="375506"/>
          </a:xfrm>
        </p:spPr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3481F08-09EB-D544-BA36-D8C1CF825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t="36359" r="51319" b="4925"/>
          <a:stretch/>
        </p:blipFill>
        <p:spPr bwMode="auto">
          <a:xfrm>
            <a:off x="-29032" y="765820"/>
            <a:ext cx="5309779" cy="423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EAA6378B-6017-D54C-A058-FA99B1461E8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67174" r="26049"/>
          <a:stretch/>
        </p:blipFill>
        <p:spPr>
          <a:xfrm>
            <a:off x="2175967" y="3235868"/>
            <a:ext cx="8515300" cy="357333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7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25"/>
    </mc:Choice>
    <mc:Fallback xmlns="">
      <p:transition spd="slow" advTm="31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ShakeMaps</a:t>
            </a:r>
            <a:r>
              <a:rPr lang="fr-FR" dirty="0"/>
              <a:t> Collaboration </a:t>
            </a:r>
            <a:r>
              <a:rPr lang="fr-FR" dirty="0" err="1"/>
              <a:t>with</a:t>
            </a:r>
            <a:r>
              <a:rPr lang="fr-FR" dirty="0"/>
              <a:t> USGS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71545" y="7090752"/>
            <a:ext cx="8049238" cy="375506"/>
          </a:xfrm>
        </p:spPr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BD9BCF-D892-6048-A0C7-4A02A9B2E1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8" r="13949" b="4214"/>
          <a:stretch/>
        </p:blipFill>
        <p:spPr bwMode="auto">
          <a:xfrm>
            <a:off x="2319984" y="765821"/>
            <a:ext cx="5263366" cy="61206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1"/>
    </mc:Choice>
    <mc:Fallback xmlns="">
      <p:transition spd="slow" advTm="2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Rupture Orientation &amp; </a:t>
            </a:r>
            <a:r>
              <a:rPr lang="fr-FR" dirty="0" err="1"/>
              <a:t>L</a:t>
            </a:r>
            <a:r>
              <a:rPr lang="fr-FR"/>
              <a:t>ength</a:t>
            </a:r>
            <a:r>
              <a:rPr lang="fr-FR" dirty="0"/>
              <a:t> (coll. ETHZ)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C3059-3577-4E55-B441-D49776C0E186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471545" y="7090752"/>
            <a:ext cx="7905222" cy="375506"/>
          </a:xfrm>
        </p:spPr>
        <p:txBody>
          <a:bodyPr/>
          <a:lstStyle/>
          <a:p>
            <a:pPr algn="r"/>
            <a:r>
              <a:rPr lang="fr-FR" dirty="0"/>
              <a:t>Mars 2021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6" t="25777" r="47074" b="7372"/>
          <a:stretch/>
        </p:blipFill>
        <p:spPr bwMode="auto">
          <a:xfrm>
            <a:off x="2824039" y="909836"/>
            <a:ext cx="4464496" cy="5928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3138" y="67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11"/>
    </mc:Choice>
    <mc:Fallback xmlns="">
      <p:transition spd="slow" advTm="36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plate_CSE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o dat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r-FR" alt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fr-FR" altLang="fr-F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no d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 d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 d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 d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 d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 d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 d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 d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 d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 d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 d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 d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template_CSEM</Template>
  <TotalTime>16261</TotalTime>
  <Words>307</Words>
  <Application>Microsoft Office PowerPoint</Application>
  <PresentationFormat>Personnalisé</PresentationFormat>
  <Paragraphs>84</Paragraphs>
  <Slides>12</Slides>
  <Notes>0</Notes>
  <HiddenSlides>0</HiddenSlides>
  <MMClips>12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Calibri</vt:lpstr>
      <vt:lpstr>Century Gothic</vt:lpstr>
      <vt:lpstr>Tahoma</vt:lpstr>
      <vt:lpstr>template_CSEM</vt:lpstr>
      <vt:lpstr> Citizen Seismology and its Contribution to Seismic Risk Reduction: Year 1</vt:lpstr>
      <vt:lpstr>Objectives with Fondation SCOR</vt:lpstr>
      <vt:lpstr>LastQuake App: FELT EQ only! </vt:lpstr>
      <vt:lpstr>M6.4 Petrinja, Croatia earthquake, Dec 20 2020</vt:lpstr>
      <vt:lpstr>Impact of New Website (Year 1: 762k)</vt:lpstr>
      <vt:lpstr>@LastQuake Twitter bot &amp; Direct answers</vt:lpstr>
      <vt:lpstr>Fighting misinformation &amp; earthquake prediction</vt:lpstr>
      <vt:lpstr>ShakeMaps Collaboration with USGS</vt:lpstr>
      <vt:lpstr>Rupture Orientation &amp; Length (coll. ETHZ)</vt:lpstr>
      <vt:lpstr>Virtual Survey (colla. with Univ. Newcastle)</vt:lpstr>
      <vt:lpstr>Landslides detection (coll. QCRI)</vt:lpstr>
      <vt:lpstr>Concluding remarks Year 1</vt:lpstr>
    </vt:vector>
  </TitlesOfParts>
  <Company>CEA/DAM/BIII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Analyse des performances d’EQIA</dc:title>
  <dc:creator>Sylvain Julien-Laferrière</dc:creator>
  <cp:lastModifiedBy>MASSE Didier</cp:lastModifiedBy>
  <cp:revision>486</cp:revision>
  <dcterms:created xsi:type="dcterms:W3CDTF">2019-03-13T18:36:30Z</dcterms:created>
  <dcterms:modified xsi:type="dcterms:W3CDTF">2021-06-10T13:18:21Z</dcterms:modified>
</cp:coreProperties>
</file>